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xlsx" ContentType="application/vnd.openxmlformats-officedocument.spreadsheetml.sheet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2" r:id="rId2"/>
    <p:sldId id="310" r:id="rId3"/>
    <p:sldId id="265" r:id="rId4"/>
    <p:sldId id="298" r:id="rId5"/>
    <p:sldId id="299" r:id="rId6"/>
    <p:sldId id="319" r:id="rId7"/>
    <p:sldId id="329" r:id="rId8"/>
    <p:sldId id="330" r:id="rId9"/>
    <p:sldId id="322" r:id="rId10"/>
    <p:sldId id="323" r:id="rId11"/>
    <p:sldId id="324" r:id="rId12"/>
    <p:sldId id="325" r:id="rId13"/>
    <p:sldId id="326" r:id="rId14"/>
    <p:sldId id="327" r:id="rId15"/>
    <p:sldId id="320" r:id="rId16"/>
    <p:sldId id="321" r:id="rId17"/>
    <p:sldId id="297" r:id="rId18"/>
    <p:sldId id="331" r:id="rId19"/>
    <p:sldId id="306" r:id="rId20"/>
    <p:sldId id="333" r:id="rId21"/>
    <p:sldId id="307" r:id="rId22"/>
    <p:sldId id="334" r:id="rId23"/>
    <p:sldId id="266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259" r:id="rId34"/>
    <p:sldId id="301" r:id="rId35"/>
    <p:sldId id="303" r:id="rId36"/>
    <p:sldId id="304" r:id="rId37"/>
    <p:sldId id="302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  <p:sldId id="275" r:id="rId47"/>
    <p:sldId id="276" r:id="rId48"/>
    <p:sldId id="277" r:id="rId49"/>
    <p:sldId id="278" r:id="rId50"/>
    <p:sldId id="279" r:id="rId51"/>
    <p:sldId id="280" r:id="rId52"/>
    <p:sldId id="281" r:id="rId53"/>
    <p:sldId id="282" r:id="rId54"/>
    <p:sldId id="283" r:id="rId55"/>
    <p:sldId id="344" r:id="rId56"/>
    <p:sldId id="288" r:id="rId57"/>
    <p:sldId id="293" r:id="rId58"/>
    <p:sldId id="294" r:id="rId59"/>
    <p:sldId id="295" r:id="rId60"/>
    <p:sldId id="347" r:id="rId61"/>
    <p:sldId id="289" r:id="rId62"/>
    <p:sldId id="290" r:id="rId63"/>
    <p:sldId id="291" r:id="rId64"/>
    <p:sldId id="292" r:id="rId65"/>
    <p:sldId id="296" r:id="rId66"/>
    <p:sldId id="345" r:id="rId67"/>
    <p:sldId id="346" r:id="rId68"/>
    <p:sldId id="348" r:id="rId69"/>
    <p:sldId id="263" r:id="rId70"/>
    <p:sldId id="349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D0D"/>
    <a:srgbClr val="000000"/>
    <a:srgbClr val="7030A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1842" y="-6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Office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US"/>
  <c:chart>
    <c:autoTitleDeleted val="1"/>
    <c:view3D>
      <c:rotX val="30"/>
      <c:perspective val="30"/>
    </c:view3D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cat>
            <c:strRef>
              <c:f>Sheet1!$A$2:$A$4</c:f>
              <c:strCache>
                <c:ptCount val="3"/>
                <c:pt idx="0">
                  <c:v>دوستان و خانواده</c:v>
                </c:pt>
                <c:pt idx="1">
                  <c:v>سرمایه‌گذار</c:v>
                </c:pt>
                <c:pt idx="2">
                  <c:v>فرشته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200000</c:v>
                </c:pt>
                <c:pt idx="1">
                  <c:v>350000</c:v>
                </c:pt>
                <c:pt idx="2">
                  <c:v>50000</c:v>
                </c:pt>
              </c:numCache>
            </c:numRef>
          </c:val>
        </c:ser>
      </c:pie3DChart>
    </c:plotArea>
    <c:plotVisOnly val="1"/>
  </c:chart>
  <c:txPr>
    <a:bodyPr/>
    <a:lstStyle/>
    <a:p>
      <a:pPr>
        <a:defRPr sz="1800"/>
      </a:pPr>
      <a:endParaRPr lang="en-US"/>
    </a:p>
  </c:txPr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0.57407</cdr:x>
      <cdr:y>0.23571</cdr:y>
    </cdr:from>
    <cdr:to>
      <cdr:x>0.80556</cdr:x>
      <cdr:y>0.35356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724400" y="1066800"/>
          <a:ext cx="1905000" cy="533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pPr algn="ctr"/>
          <a:r>
            <a:rPr lang="fa-IR" sz="2000" dirty="0" smtClean="0">
              <a:solidFill>
                <a:schemeClr val="bg1"/>
              </a:solidFill>
              <a:cs typeface="B Yekan" pitchFamily="2" charset="-78"/>
            </a:rPr>
            <a:t>دوستان و خانواده</a:t>
          </a:r>
          <a:endParaRPr lang="en-US" sz="2000" dirty="0">
            <a:solidFill>
              <a:schemeClr val="bg1"/>
            </a:solidFill>
            <a:cs typeface="B Yekan" pitchFamily="2" charset="-78"/>
          </a:endParaRPr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>
                <a:cs typeface="12   Yagut_shsmrt" pitchFamily="2" charset="-78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>
                <a:cs typeface="B Yekan" pitchFamily="2" charset="-78"/>
              </a:defRPr>
            </a:lvl1pPr>
            <a:lvl2pPr algn="r" rtl="1">
              <a:defRPr>
                <a:cs typeface="B Yekan" pitchFamily="2" charset="-78"/>
              </a:defRPr>
            </a:lvl2pPr>
            <a:lvl3pPr algn="r" rtl="1">
              <a:defRPr>
                <a:cs typeface="B Yekan" pitchFamily="2" charset="-78"/>
              </a:defRPr>
            </a:lvl3pPr>
            <a:lvl4pPr algn="r" rtl="1">
              <a:defRPr>
                <a:cs typeface="B Yekan" pitchFamily="2" charset="-78"/>
              </a:defRPr>
            </a:lvl4pPr>
            <a:lvl5pPr algn="r" rtl="1">
              <a:defRPr>
                <a:cs typeface="B Yekan" pitchFamily="2" charset="-78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147C19-9CC7-4A61-9698-2FB788180CE5}" type="datetimeFigureOut">
              <a:rPr lang="en-US" smtClean="0"/>
              <a:pPr/>
              <a:t>5/18/2014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4C7B60-41EE-41FA-B3CD-BEABF1F78B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nasseri.ir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slideshare.net/mahdinasseri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fa-IR" dirty="0" smtClean="0">
                <a:solidFill>
                  <a:srgbClr val="002060"/>
                </a:solidFill>
              </a:rPr>
              <a:t>زندگی یک کارآفرین، یعنی ارائه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82946" name="Picture 2" descr="http://h.fastcompany.net/multisite_files/fastcompany/imagecache/1280/fc_files/2012/1802682-how-to-pitch-a-startup-in-three-minutes-rotato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394942"/>
            <a:ext cx="9144000" cy="446305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1295400"/>
            <a:ext cx="7620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2400" dirty="0" smtClean="0">
                <a:solidFill>
                  <a:srgbClr val="0070C0"/>
                </a:solidFill>
                <a:cs typeface="B Yekan" pitchFamily="2" charset="-78"/>
              </a:rPr>
              <a:t>راهکارهایی برای ارائه موثر ایده کسب و کار به سرمایه‌گذاران</a:t>
            </a:r>
            <a:endParaRPr lang="en-US" sz="2400" dirty="0">
              <a:solidFill>
                <a:srgbClr val="0070C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934670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a-IR" dirty="0" smtClean="0">
                <a:solidFill>
                  <a:srgbClr val="FFFF00"/>
                </a:solidFill>
                <a:cs typeface="B Yekan" pitchFamily="2" charset="-78"/>
              </a:rPr>
              <a:t>مهدی ناصری</a:t>
            </a:r>
          </a:p>
          <a:p>
            <a:r>
              <a:rPr lang="en-US" dirty="0" smtClean="0">
                <a:solidFill>
                  <a:schemeClr val="bg1"/>
                </a:solidFill>
                <a:cs typeface="B Yekan" pitchFamily="2" charset="-78"/>
                <a:hlinkClick r:id="rId3"/>
              </a:rPr>
              <a:t>www.mnasseri.ir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r>
              <a:rPr lang="en-US" dirty="0" smtClean="0">
                <a:solidFill>
                  <a:schemeClr val="bg1"/>
                </a:solidFill>
                <a:cs typeface="B Yekan" pitchFamily="2" charset="-78"/>
                <a:hlinkClick r:id="rId4"/>
              </a:rPr>
              <a:t>www.slideshare.net/mahdinasseri</a:t>
            </a:r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مهارت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رهبری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تعهد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چشم‌انداز 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واقع‌گرا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76200" y="1295400"/>
            <a:ext cx="42672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انعطاف‌پذیر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9600" y="1364159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یادگیری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3.amazonaws.com/uploads.startups.fm/wp-content/uploads/2013/08/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0"/>
            <a:ext cx="4495800" cy="42672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cs typeface="B Yekan" pitchFamily="2" charset="-78"/>
              </a:rPr>
              <a:t>محتوی</a:t>
            </a:r>
            <a:br>
              <a:rPr lang="fa-IR" sz="6000" dirty="0" smtClean="0">
                <a:cs typeface="B Yekan" pitchFamily="2" charset="-78"/>
              </a:rPr>
            </a:br>
            <a:r>
              <a:rPr lang="fa-IR" sz="6000" dirty="0" smtClean="0">
                <a:cs typeface="B Yekan" pitchFamily="2" charset="-78"/>
              </a:rPr>
              <a:t>اسلایدها</a:t>
            </a:r>
            <a:br>
              <a:rPr lang="fa-IR" sz="6000" dirty="0" smtClean="0">
                <a:cs typeface="B Yekan" pitchFamily="2" charset="-78"/>
              </a:rPr>
            </a:br>
            <a:r>
              <a:rPr lang="fa-IR" sz="6000" dirty="0" smtClean="0">
                <a:cs typeface="B Yekan" pitchFamily="2" charset="-78"/>
              </a:rPr>
              <a:t>ارائه</a:t>
            </a:r>
            <a:endParaRPr lang="en-US" sz="60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3.amazonaws.com/uploads.startups.fm/wp-content/uploads/2013/08/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0"/>
            <a:ext cx="4495800" cy="42672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محتوی</a:t>
            </a:r>
            <a: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/>
            </a:r>
            <a:b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اسلایدها</a:t>
            </a:r>
            <a:b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ارائه</a:t>
            </a:r>
            <a:endParaRPr lang="en-US" sz="60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http://actasifblog.com/wp-content/uploads/2009/07/grandpa-telling-stori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981200"/>
            <a:ext cx="5410200" cy="914400"/>
          </a:xfrm>
          <a:solidFill>
            <a:srgbClr val="7030A0">
              <a:alpha val="45882"/>
            </a:srgbClr>
          </a:solidFill>
        </p:spPr>
        <p:txBody>
          <a:bodyPr>
            <a:normAutofit/>
          </a:bodyPr>
          <a:lstStyle/>
          <a:p>
            <a:r>
              <a:rPr lang="fa-IR" sz="4000" dirty="0" smtClean="0">
                <a:solidFill>
                  <a:srgbClr val="FFFF00"/>
                </a:solidFill>
              </a:rPr>
              <a:t>گزارش ندهید، روایت کنید</a:t>
            </a:r>
            <a:endParaRPr lang="en-US" sz="40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http://decker.com/wp-content/uploads/2012/04/Steve-Jobs-black-slid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101987"/>
            <a:ext cx="9144000" cy="4756014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0"/>
            <a:ext cx="8229600" cy="1143000"/>
          </a:xfrm>
        </p:spPr>
        <p:txBody>
          <a:bodyPr/>
          <a:lstStyle/>
          <a:p>
            <a:r>
              <a:rPr lang="fa-IR" dirty="0" smtClean="0"/>
              <a:t>برای یک کارآفرین زندگی یک ارائه است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24200"/>
            <a:ext cx="8229600" cy="3001963"/>
          </a:xfrm>
        </p:spPr>
        <p:txBody>
          <a:bodyPr>
            <a:normAutofit/>
          </a:bodyPr>
          <a:lstStyle/>
          <a:p>
            <a:pPr algn="l" rtl="0">
              <a:buNone/>
            </a:pPr>
            <a:r>
              <a:rPr lang="en-US" sz="2000" i="1" dirty="0" smtClean="0"/>
              <a:t>Guy </a:t>
            </a:r>
            <a:r>
              <a:rPr lang="en-US" sz="2000" i="1" dirty="0"/>
              <a:t>Kawasaki</a:t>
            </a:r>
            <a:endParaRPr lang="en-US" sz="2000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4994" name="Picture 2" descr="http://effectivestudentmarketing.com/media_uploads/prospects-are-people-tell-them-a-story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www.scaryforkids.com/pics/tell-me-your-sto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57250"/>
            <a:ext cx="8001000" cy="60007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477000" y="32867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مسئله/فرصت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924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راه‌حل/ارزش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4673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مدل کسب‌وکار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بازار/رقبا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62000" y="206758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مشتریان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http://www.scaryforkids.com/pics/tell-me-your-stor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857250"/>
            <a:ext cx="8001000" cy="600075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6248400" y="328678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سنجه‌های کلیدی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9245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هزینه/درآمد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29000" y="46738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وضعیت فعلی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600200" y="9144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برنامه توسعه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06758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تیم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3527940" y="4260430"/>
            <a:ext cx="56156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ما بدترین حالت را در برآوردهایمان لحاظ کرده‌ایم</a:t>
            </a:r>
            <a:endParaRPr lang="en-US" sz="24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1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4099417" y="4260430"/>
            <a:ext cx="44726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بازار هدف ما چند میلیارد تومان است!!</a:t>
            </a:r>
            <a:endParaRPr lang="en-US" sz="24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2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4505772" y="4260430"/>
            <a:ext cx="365997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ما یک تیم در سطح جهانی داریم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3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3394891" y="4260430"/>
            <a:ext cx="58817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ما در عرض 90 روز بازگشت سرمایه خواهیم داشت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4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4552260" y="4260430"/>
            <a:ext cx="35670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ما هیچ رقیب مستقیمی نداریم</a:t>
            </a:r>
            <a:endParaRPr lang="en-US" sz="2400" dirty="0" smtClean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5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4024871" y="4260430"/>
            <a:ext cx="46217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هیچ کسی نمی‌تواند کار ما را انجام دهید</a:t>
            </a:r>
            <a:endParaRPr lang="en-US" sz="2400" dirty="0" smtClean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6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2839842" y="4166335"/>
            <a:ext cx="64303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تنها چیزی که نیاز داریم این است که 2 درصد بازار مشتری ما شوند</a:t>
            </a:r>
            <a:endParaRPr lang="en-US" sz="2400" dirty="0" smtClean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7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انواع سرمایه‌گذاران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" name="TextBox 1"/>
          <p:cNvSpPr txBox="1"/>
          <p:nvPr/>
        </p:nvSpPr>
        <p:spPr>
          <a:xfrm>
            <a:off x="3200400" y="1981200"/>
            <a:ext cx="1905000" cy="5334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فرشتگان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TextBox 1"/>
          <p:cNvSpPr txBox="1"/>
          <p:nvPr/>
        </p:nvSpPr>
        <p:spPr>
          <a:xfrm>
            <a:off x="2209800" y="3276600"/>
            <a:ext cx="1905000" cy="533400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سرمایه‌گذاری</a:t>
            </a:r>
            <a:endParaRPr lang="en-US" sz="20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3968766" y="4260430"/>
            <a:ext cx="473398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قرارداد ما با اپل ماه بعد امضا خواهد شد</a:t>
            </a:r>
            <a:endParaRPr lang="en-US" sz="2400" dirty="0" smtClean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8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2" name="Picture 4" descr="http://www.practicingparents.com/wp-content/uploads/2012/04/pinochi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73261" cy="6858001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274638"/>
            <a:ext cx="3124200" cy="1143000"/>
          </a:xfrm>
        </p:spPr>
        <p:txBody>
          <a:bodyPr/>
          <a:lstStyle/>
          <a:p>
            <a:r>
              <a:rPr lang="fa-IR" dirty="0" smtClean="0"/>
              <a:t>دروغ نگویید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 rot="21095478">
            <a:off x="2970567" y="4114879"/>
            <a:ext cx="6201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rgbClr val="002060"/>
                </a:solidFill>
                <a:cs typeface="B Yekan" pitchFamily="2" charset="-78"/>
              </a:rPr>
              <a:t>سرمایه‌گذاران برای سرمایه‌گذاری در کار ما صف کشیده‌اند</a:t>
            </a:r>
            <a:endParaRPr lang="en-US" sz="2400" dirty="0" smtClean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34200" y="1600200"/>
            <a:ext cx="91440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11500" dirty="0" smtClean="0">
                <a:solidFill>
                  <a:srgbClr val="FF0000"/>
                </a:solidFill>
                <a:cs typeface="B Titr" pitchFamily="2" charset="-78"/>
              </a:rPr>
              <a:t>9</a:t>
            </a:r>
            <a:endParaRPr lang="en-US" sz="11500" dirty="0">
              <a:solidFill>
                <a:srgbClr val="FF0000"/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3.amazonaws.com/uploads.startups.fm/wp-content/uploads/2013/08/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0"/>
            <a:ext cx="4495800" cy="42672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محتوی</a:t>
            </a:r>
            <a: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/>
            </a:r>
            <a:b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اسلایدها</a:t>
            </a:r>
            <a:b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ارائه</a:t>
            </a:r>
            <a:endParaRPr lang="en-US" sz="6000" dirty="0">
              <a:solidFill>
                <a:schemeClr val="bg1">
                  <a:lumMod val="7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40" name="Picture 8" descr="http://alexrister1.files.wordpress.com/2011/11/2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8999" y="4648200"/>
            <a:ext cx="2634761" cy="2209800"/>
          </a:xfrm>
          <a:prstGeom prst="rect">
            <a:avLst/>
          </a:prstGeom>
          <a:noFill/>
        </p:spPr>
      </p:pic>
      <p:pic>
        <p:nvPicPr>
          <p:cNvPr id="44038" name="Picture 6" descr="http://alexrister1.files.wordpress.com/2011/11/1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642924"/>
            <a:ext cx="2743199" cy="2236848"/>
          </a:xfrm>
          <a:prstGeom prst="rect">
            <a:avLst/>
          </a:prstGeom>
          <a:noFill/>
        </p:spPr>
      </p:pic>
      <p:pic>
        <p:nvPicPr>
          <p:cNvPr id="44036" name="Picture 4" descr="http://blog.presentationload.com/wp-content/uploads/2013/10/PowerPoint-Guy-Kawasaki-rule.jpg"/>
          <p:cNvPicPr>
            <a:picLocks noChangeAspect="1" noChangeArrowheads="1"/>
          </p:cNvPicPr>
          <p:nvPr/>
        </p:nvPicPr>
        <p:blipFill>
          <a:blip r:embed="rId4" cstate="print"/>
          <a:srcRect b="32222"/>
          <a:stretch>
            <a:fillRect/>
          </a:stretch>
        </p:blipFill>
        <p:spPr bwMode="auto">
          <a:xfrm>
            <a:off x="0" y="0"/>
            <a:ext cx="9144000" cy="46482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3124200"/>
            <a:ext cx="8229600" cy="1143000"/>
          </a:xfrm>
        </p:spPr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 </a:t>
            </a:r>
            <a:r>
              <a:rPr lang="fa-IR" dirty="0" smtClean="0">
                <a:solidFill>
                  <a:srgbClr val="002060"/>
                </a:solidFill>
              </a:rPr>
              <a:t> قانون طلایی ارائه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362200" y="6488668"/>
            <a:ext cx="14654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Guy Kawasaki</a:t>
            </a:r>
            <a:endParaRPr lang="en-US" dirty="0"/>
          </a:p>
        </p:txBody>
      </p:sp>
      <p:pic>
        <p:nvPicPr>
          <p:cNvPr id="44042" name="Picture 10" descr="http://alexrister1.files.wordpress.com/2011/11/3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476416" y="4648200"/>
            <a:ext cx="2667584" cy="2209800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eirikso.com/images/GatesJobs2.jpg"/>
          <p:cNvPicPr>
            <a:picLocks noChangeAspect="1" noChangeArrowheads="1"/>
          </p:cNvPicPr>
          <p:nvPr/>
        </p:nvPicPr>
        <p:blipFill>
          <a:blip r:embed="rId2" cstate="print"/>
          <a:srcRect l="58331" t="6271"/>
          <a:stretch>
            <a:fillRect/>
          </a:stretch>
        </p:blipFill>
        <p:spPr bwMode="auto">
          <a:xfrm>
            <a:off x="-1" y="1143000"/>
            <a:ext cx="9144001" cy="5715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  <a:solidFill>
            <a:srgbClr val="0D0D0D"/>
          </a:solidFill>
          <a:ln>
            <a:solidFill>
              <a:srgbClr val="000000"/>
            </a:solidFill>
          </a:ln>
        </p:spPr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بد: جمله‌های بولتی طولانی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 descr="http://static.seekingalpha.com/wp-content/seekingalpha/images/jobskeynot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838201"/>
            <a:ext cx="9144001" cy="6019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خوب: نکات بولتی کوتاه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 descr="http://static3.businessinsider.com/image/4c35edd37f8b9a2950b70200/4-presentation-lessons-from-steve-jobs-iphone-4-press-conferenc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بهتر: فقط عنوان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20" name="Picture 4" descr="http://acceleratedgrowth.org/wp-content/uploads/2010/02/appletabletb89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66915" cy="6858000"/>
          </a:xfrm>
          <a:prstGeom prst="rect">
            <a:avLst/>
          </a:prstGeom>
          <a:noFill/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144000" cy="1143000"/>
          </a:xfrm>
          <a:prstGeom prst="rect">
            <a:avLst/>
          </a:prstGeom>
          <a:solidFill>
            <a:srgbClr val="0D0D0D">
              <a:alpha val="50980"/>
            </a:srgbClr>
          </a:solidFill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a-IR" sz="4400" b="0" i="0" u="none" strike="noStrike" kern="120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+mj-ea"/>
                <a:cs typeface="12   Yagut_shsmrt" pitchFamily="2" charset="-78"/>
              </a:rPr>
              <a:t>عالی:</a:t>
            </a:r>
            <a:endParaRPr kumimoji="0" lang="en-US" sz="4400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4000" b="1" dirty="0" smtClean="0">
                <a:solidFill>
                  <a:schemeClr val="bg1"/>
                </a:solidFill>
                <a:latin typeface="Bookman Old Style"/>
                <a:cs typeface="12   Yagut_shsmrt" pitchFamily="2" charset="-78"/>
              </a:rPr>
              <a:t>چگونه یک اسلاید حرفه‌ای درست کنیم؟</a:t>
            </a:r>
            <a:endParaRPr lang="en-US" sz="4000" b="1" dirty="0">
              <a:solidFill>
                <a:schemeClr val="bg1"/>
              </a:solidFill>
              <a:latin typeface="Bookman Old Style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566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rgbClr val="1E1C11"/>
                </a:solidFill>
                <a:latin typeface="Bookman Old Style"/>
                <a:cs typeface="12   Yagut_shsmrt" pitchFamily="2" charset="-78"/>
              </a:rPr>
              <a:t>قوانین و کلیشه‌ها را بشکنید</a:t>
            </a:r>
            <a:endParaRPr lang="en-US" sz="3600" b="1" dirty="0">
              <a:solidFill>
                <a:srgbClr val="1E1C11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76199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Bookman Old Style"/>
                <a:cs typeface="B Yekan" pitchFamily="2" charset="-78"/>
              </a:rPr>
              <a:t>از قالب‌های استاندارد مایکرسافت استفاده نکنید</a:t>
            </a:r>
            <a:endParaRPr lang="en-US" sz="2400" dirty="0"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dirty="0" smtClean="0"/>
              <a:t>طیف سرمایه‌گذاری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25556" t="28456" r="3333" b="6667"/>
          <a:stretch>
            <a:fillRect/>
          </a:stretch>
        </p:blipFill>
        <p:spPr bwMode="auto">
          <a:xfrm>
            <a:off x="304800" y="1524000"/>
            <a:ext cx="8285316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115668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chemeClr val="bg1"/>
                </a:solidFill>
                <a:latin typeface="Bookman Old Style"/>
                <a:cs typeface="12   Yagut_shsmrt" pitchFamily="2" charset="-78"/>
              </a:rPr>
              <a:t>خودتان انجامش دهید</a:t>
            </a:r>
            <a:endParaRPr lang="en-US" sz="3600" b="1" dirty="0">
              <a:solidFill>
                <a:schemeClr val="bg1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76199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chemeClr val="bg1"/>
                </a:solidFill>
                <a:latin typeface="Bookman Old Style"/>
                <a:cs typeface="B Yekan" pitchFamily="2" charset="-78"/>
              </a:rPr>
              <a:t>یادبگیرید چگونه اسلایدهای خودتان را طراحی کنید</a:t>
            </a:r>
            <a:endParaRPr lang="en-US" sz="2400" dirty="0">
              <a:solidFill>
                <a:schemeClr val="bg1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750004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rgbClr val="FFFF00"/>
                </a:solidFill>
                <a:latin typeface="Bookman Old Style"/>
                <a:cs typeface="12   Yagut_shsmrt" pitchFamily="2" charset="-78"/>
              </a:rPr>
              <a:t>روایت خودتان را داشته باشید</a:t>
            </a:r>
            <a:endParaRPr lang="en-US" sz="3600" b="1" dirty="0">
              <a:solidFill>
                <a:srgbClr val="FFFF00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9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rgbClr val="FFFF00"/>
                </a:solidFill>
                <a:latin typeface="Bookman Old Style"/>
                <a:cs typeface="B Yekan" pitchFamily="2" charset="-78"/>
              </a:rPr>
              <a:t>بیان‌های کلیشه‌ای را دور بریزید، خودتان باشید</a:t>
            </a:r>
            <a:endParaRPr lang="en-US" sz="2400" dirty="0">
              <a:solidFill>
                <a:srgbClr val="FFFF00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25726" y="0"/>
            <a:ext cx="9169726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-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latin typeface="Bookman Old Style"/>
                <a:cs typeface="12   Yagut_shsmrt" pitchFamily="2" charset="-78"/>
              </a:rPr>
              <a:t>بهترین را انتخاب کنید</a:t>
            </a:r>
            <a:endParaRPr lang="en-US" sz="3600" b="1" dirty="0"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7013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000" dirty="0" smtClean="0">
                <a:latin typeface="Bookman Old Style"/>
                <a:cs typeface="B Yekan" pitchFamily="2" charset="-78"/>
              </a:rPr>
              <a:t>یک قالب رنگی و نوشتاری مناسب انتخاب کنید و در سراسر اسلاید از آن تبعیت کنید</a:t>
            </a:r>
            <a:endParaRPr lang="en-US" sz="2000" dirty="0" smtClean="0"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latin typeface="Bookman Old Style"/>
                <a:cs typeface="12   Yagut_shsmrt" pitchFamily="2" charset="-78"/>
              </a:rPr>
              <a:t>یک تصویر به اندازه هزار حرف ارزش دارد</a:t>
            </a:r>
            <a:endParaRPr lang="en-US" sz="3600" b="1" dirty="0" smtClean="0"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63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Bookman Old Style"/>
                <a:cs typeface="B Yekan" pitchFamily="2" charset="-78"/>
              </a:rPr>
              <a:t>از متن کمتری استفاده کنید</a:t>
            </a:r>
            <a:endParaRPr lang="en-US" sz="2400" dirty="0" smtClean="0"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rgbClr val="0D0D0D"/>
                </a:solidFill>
                <a:latin typeface="Bookman Old Style"/>
                <a:cs typeface="12   Yagut_shsmrt" pitchFamily="2" charset="-78"/>
              </a:rPr>
              <a:t>اعداد دروغ نمی‌گویند</a:t>
            </a:r>
            <a:endParaRPr lang="en-US" sz="3600" b="1" dirty="0" smtClean="0">
              <a:solidFill>
                <a:srgbClr val="0D0D0D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463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 Yekan" pitchFamily="2" charset="-78"/>
              </a:rPr>
              <a:t>آمار و اعداد خود را صادقانه و با روشی تاثیرگذار نمایش دهید</a:t>
            </a:r>
            <a:endParaRPr lang="en-US" sz="2400" dirty="0" smtClean="0">
              <a:solidFill>
                <a:schemeClr val="tx1">
                  <a:lumMod val="95000"/>
                  <a:lumOff val="5000"/>
                </a:schemeClr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725f759c05573f8d8ced79f89e3918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7150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b="1" dirty="0" smtClean="0">
                <a:solidFill>
                  <a:srgbClr val="F2F2F2"/>
                </a:solidFill>
                <a:latin typeface="Bookman Old Style"/>
                <a:cs typeface="12   Yagut_shsmrt" pitchFamily="2" charset="-78"/>
              </a:rPr>
              <a:t>پاورپوینت یک ابزار خودکار است</a:t>
            </a:r>
            <a:endParaRPr lang="en-US" sz="3200" b="1" dirty="0" smtClean="0">
              <a:solidFill>
                <a:srgbClr val="F2F2F2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613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rgbClr val="F2F2F2"/>
                </a:solidFill>
                <a:latin typeface="Bookman Old Style"/>
                <a:cs typeface="B Yekan" pitchFamily="2" charset="-78"/>
              </a:rPr>
              <a:t>هرگز سعی نکنید کارها را دستی انجام دهید</a:t>
            </a:r>
            <a:endParaRPr lang="en-US" sz="2400" dirty="0" smtClean="0">
              <a:solidFill>
                <a:srgbClr val="F2F2F2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84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chemeClr val="bg1"/>
                </a:solidFill>
                <a:latin typeface="Bookman Old Style"/>
                <a:cs typeface="B Yekan" pitchFamily="2" charset="-78"/>
              </a:rPr>
              <a:t>افکار خود را تجسم کرده و آنها را تحقق بخشید</a:t>
            </a:r>
            <a:endParaRPr lang="en-US" sz="2400" dirty="0" smtClean="0">
              <a:solidFill>
                <a:schemeClr val="bg1"/>
              </a:solidFill>
              <a:latin typeface="Bookman Old Style"/>
              <a:cs typeface="B Yekan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b="1" dirty="0" smtClean="0">
                <a:solidFill>
                  <a:srgbClr val="F2F2F2"/>
                </a:solidFill>
                <a:latin typeface="Bookman Old Style"/>
                <a:cs typeface="12   Yagut_shsmrt" pitchFamily="2" charset="-78"/>
              </a:rPr>
              <a:t>مانند یک طراح فکر کنید</a:t>
            </a:r>
            <a:endParaRPr lang="en-US" sz="3200" b="1" dirty="0" smtClean="0">
              <a:solidFill>
                <a:srgbClr val="F2F2F2"/>
              </a:solidFill>
              <a:latin typeface="Bookman Old Style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7150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b="1" dirty="0" smtClean="0">
                <a:latin typeface="Bookman Old Style"/>
                <a:cs typeface="12   Yagut_shsmrt" pitchFamily="2" charset="-78"/>
              </a:rPr>
              <a:t>آن را ساده بسازید</a:t>
            </a:r>
            <a:endParaRPr lang="en-US" sz="3200" b="1" dirty="0" smtClean="0"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63613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Bookman Old Style"/>
                <a:cs typeface="B Yekan" pitchFamily="2" charset="-78"/>
              </a:rPr>
              <a:t>اسلایدهای خود را مملو از افکت‌ها و انیمیشن‌ها نکنید</a:t>
            </a:r>
            <a:endParaRPr lang="en-US" sz="2400" dirty="0" smtClean="0"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rcRect b="3549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115669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chemeClr val="bg1"/>
                </a:solidFill>
                <a:latin typeface="Bookman Old Style"/>
                <a:cs typeface="12   Yagut_shsmrt" pitchFamily="2" charset="-78"/>
              </a:rPr>
              <a:t>انسجام اسلایدها را حفظ کنید</a:t>
            </a:r>
            <a:endParaRPr lang="en-US" sz="3600" b="1" dirty="0">
              <a:solidFill>
                <a:schemeClr val="bg1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757535"/>
            <a:ext cx="541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chemeClr val="bg1"/>
                </a:solidFill>
                <a:latin typeface="Bookman Old Style"/>
                <a:cs typeface="B Yekan" pitchFamily="2" charset="-78"/>
              </a:rPr>
              <a:t>خط روایی کلی را از دست ندهید</a:t>
            </a:r>
            <a:endParaRPr lang="en-US" sz="2400" dirty="0" smtClean="0">
              <a:solidFill>
                <a:schemeClr val="bg1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" y="0"/>
            <a:ext cx="9143999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4800" y="76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600" b="1" dirty="0" smtClean="0">
                <a:solidFill>
                  <a:srgbClr val="FFFF00"/>
                </a:solidFill>
                <a:latin typeface="Bookman Old Style"/>
                <a:cs typeface="12   Yagut_shsmrt" pitchFamily="2" charset="-78"/>
              </a:rPr>
              <a:t>کنجکاوی ایجاد کنید</a:t>
            </a:r>
            <a:endParaRPr lang="en-US" sz="3600" b="1" dirty="0" smtClean="0">
              <a:solidFill>
                <a:srgbClr val="FFFF00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800" y="609600"/>
            <a:ext cx="883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rgbClr val="FFFF00"/>
                </a:solidFill>
                <a:latin typeface="Bookman Old Style"/>
                <a:cs typeface="B Yekan" pitchFamily="2" charset="-78"/>
              </a:rPr>
              <a:t>شما با دیدن جلد کتاب تصمیم به خرید آن می‌گیرید</a:t>
            </a:r>
            <a:endParaRPr lang="en-US" sz="2400" dirty="0" smtClean="0">
              <a:solidFill>
                <a:srgbClr val="FFFF00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83362"/>
          </a:xfrm>
        </p:spPr>
        <p:txBody>
          <a:bodyPr>
            <a:noAutofit/>
          </a:bodyPr>
          <a:lstStyle/>
          <a:p>
            <a:r>
              <a:rPr lang="fa-IR" sz="23900" dirty="0" smtClean="0"/>
              <a:t>شما</a:t>
            </a:r>
            <a:endParaRPr lang="en-US" sz="239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3200" b="1" dirty="0" smtClean="0">
                <a:solidFill>
                  <a:srgbClr val="002060"/>
                </a:solidFill>
                <a:latin typeface="Bookman Old Style"/>
                <a:cs typeface="12   Yagut_shsmrt" pitchFamily="2" charset="-78"/>
              </a:rPr>
              <a:t>در داستان گویی استاد بشوید</a:t>
            </a:r>
            <a:endParaRPr lang="en-US" sz="3200" b="1" dirty="0" smtClean="0">
              <a:solidFill>
                <a:srgbClr val="002060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84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rgbClr val="002060"/>
                </a:solidFill>
                <a:latin typeface="Bookman Old Style"/>
                <a:cs typeface="B Yekan" pitchFamily="2" charset="-78"/>
              </a:rPr>
              <a:t>مردم دوست دارند در طی ارائه بخوابند</a:t>
            </a:r>
            <a:endParaRPr lang="en-US" sz="2400" dirty="0" smtClean="0">
              <a:solidFill>
                <a:srgbClr val="002060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1219200"/>
            <a:ext cx="5181600" cy="5181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5044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>
                <a:latin typeface="Bookman Old Style"/>
                <a:cs typeface="12   Yagut_shsmrt" pitchFamily="2" charset="-78"/>
              </a:rPr>
              <a:t>آن را سریع اجرا کنید ولی نه زیاد</a:t>
            </a:r>
            <a:endParaRPr lang="en-US" sz="3200" b="1" dirty="0">
              <a:latin typeface="Bookman Old Style"/>
              <a:cs typeface="12   Yagut_shsmrt" pitchFamily="2" charset="-7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2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solidFill>
                  <a:srgbClr val="000000"/>
                </a:solidFill>
                <a:latin typeface="Bookman Old Style"/>
                <a:cs typeface="B Yekan" pitchFamily="2" charset="-78"/>
              </a:rPr>
              <a:t>هرگز بیش از 3 دقیقه روی یک اسلاید حرف نزنید</a:t>
            </a:r>
            <a:endParaRPr lang="en-US" sz="2400" dirty="0" smtClean="0">
              <a:solidFill>
                <a:srgbClr val="000000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/>
          <a:srcRect l="-709" b="3996"/>
          <a:stretch>
            <a:fillRect/>
          </a:stretch>
        </p:blipFill>
        <p:spPr>
          <a:xfrm>
            <a:off x="-64800" y="0"/>
            <a:ext cx="92088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57934" y="5562600"/>
            <a:ext cx="17860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>
                <a:solidFill>
                  <a:schemeClr val="bg1"/>
                </a:solidFill>
                <a:latin typeface="Bookman Old Style"/>
                <a:cs typeface="12   Yagut_shsmrt" pitchFamily="2" charset="-78"/>
              </a:rPr>
              <a:t>تمرین کنید</a:t>
            </a:r>
            <a:endParaRPr lang="en-US" sz="3200" b="1" dirty="0">
              <a:solidFill>
                <a:schemeClr val="bg1"/>
              </a:solidFill>
              <a:latin typeface="Bookman Old Style"/>
              <a:cs typeface="12   Yagut_shsmrt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2400" dirty="0" smtClean="0">
                <a:solidFill>
                  <a:srgbClr val="FFFFFF"/>
                </a:solidFill>
                <a:latin typeface="Bookman Old Style"/>
                <a:cs typeface="B Yekan" pitchFamily="2" charset="-78"/>
              </a:rPr>
              <a:t>قبل از ارائه واقعی حداقل سه بار اجرا کنید</a:t>
            </a:r>
            <a:endParaRPr lang="en-US" sz="2400" dirty="0" smtClean="0">
              <a:solidFill>
                <a:srgbClr val="FFFFFF"/>
              </a:solidFill>
              <a:latin typeface="Bookman Old Style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57600"/>
            <a:ext cx="4265914" cy="3200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34804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>
                <a:latin typeface="Bookman Old Style"/>
                <a:cs typeface="12   Yagut_shsmrt" pitchFamily="2" charset="-78"/>
              </a:rPr>
              <a:t>از ابزارها استفاده کنید</a:t>
            </a:r>
            <a:endParaRPr lang="en-US" sz="3200" b="1" dirty="0">
              <a:latin typeface="Bookman Old Style"/>
              <a:cs typeface="12   Yagut_shsmrt" pitchFamily="2" charset="-7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2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dirty="0" smtClean="0">
                <a:latin typeface="Bookman Old Style"/>
                <a:cs typeface="B Yekan" pitchFamily="2" charset="-78"/>
              </a:rPr>
              <a:t>برای ساخت عناصر اسلایدها آموزش ببینید</a:t>
            </a:r>
            <a:endParaRPr lang="en-US" sz="2400" dirty="0" smtClean="0">
              <a:latin typeface="Bookman Old Style"/>
              <a:cs typeface="B Yekan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219200"/>
            <a:ext cx="6494085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Google Images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Getty Images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SXC.hu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Flickr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Iconfinder (Icons)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Kuler (Color Palette: Download)</a:t>
            </a:r>
          </a:p>
          <a:p>
            <a:pPr>
              <a:buClr>
                <a:srgbClr val="800000"/>
              </a:buClr>
              <a:buSzPct val="50000"/>
              <a:buFont typeface="Wingdings" charset="2"/>
              <a:buChar char="u"/>
            </a:pPr>
            <a:r>
              <a:rPr lang="en-US" sz="24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Bookman Old Style"/>
                <a:cs typeface="Bookman Old Style"/>
              </a:rPr>
              <a:t> Slide Share – Collection of Presentations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latin typeface="Bookman Old Style"/>
              <a:cs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67000" y="1295400"/>
            <a:ext cx="3200400" cy="36599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876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Bookman Old Style"/>
                <a:cs typeface="Bookman Old Style"/>
              </a:rPr>
              <a:t>Steve Jobs</a:t>
            </a:r>
          </a:p>
          <a:p>
            <a:pPr algn="ctr"/>
            <a:r>
              <a:rPr lang="en-US" sz="1200" dirty="0" smtClean="0">
                <a:latin typeface="Bookman Old Style"/>
                <a:cs typeface="Bookman Old Style"/>
              </a:rPr>
              <a:t>Founder of Apple Computers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38603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3200" b="1" dirty="0" smtClean="0">
                <a:latin typeface="Bookman Old Style"/>
                <a:cs typeface="12   Yagut_shsmrt" pitchFamily="2" charset="-78"/>
              </a:rPr>
              <a:t>از افراد موفق الهام بگیرید</a:t>
            </a:r>
            <a:endParaRPr lang="en-US" sz="3200" b="1" dirty="0">
              <a:latin typeface="Bookman Old Style"/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s3.amazonaws.com/uploads.startups.fm/wp-content/uploads/2013/08/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91000" y="0"/>
            <a:ext cx="4495800" cy="42672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محتوی</a:t>
            </a:r>
            <a: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/>
            </a:r>
            <a:b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  <a:t>اسلایدها</a:t>
            </a:r>
            <a:br>
              <a:rPr lang="fa-IR" sz="6000" dirty="0" smtClean="0">
                <a:solidFill>
                  <a:schemeClr val="bg1">
                    <a:lumMod val="75000"/>
                  </a:schemeClr>
                </a:solidFill>
                <a:cs typeface="B Yekan" pitchFamily="2" charset="-78"/>
              </a:rPr>
            </a:br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ارائه</a:t>
            </a:r>
            <a:endParaRPr lang="en-US" sz="60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http://www.sandiegoeventdj.com/sites/sandiegoeventdj.drupalgardens.com/files/201301/VIdeo%20Projector%20and%20Screen%20Rental.jpg"/>
          <p:cNvPicPr>
            <a:picLocks noChangeAspect="1" noChangeArrowheads="1"/>
          </p:cNvPicPr>
          <p:nvPr/>
        </p:nvPicPr>
        <p:blipFill>
          <a:blip r:embed="rId2" cstate="print"/>
          <a:srcRect b="83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1600" y="762000"/>
            <a:ext cx="3505200" cy="2514600"/>
          </a:xfrm>
        </p:spPr>
        <p:txBody>
          <a:bodyPr>
            <a:normAutofit/>
          </a:bodyPr>
          <a:lstStyle/>
          <a:p>
            <a:r>
              <a:rPr lang="fa-IR" sz="3600" dirty="0" smtClean="0"/>
              <a:t>تجهیزات و تدارکات مورد نیاز را بررسی کنید</a:t>
            </a:r>
            <a:endParaRPr lang="en-US" sz="36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1000"/>
            <a:ext cx="8229600" cy="1143000"/>
          </a:xfrm>
        </p:spPr>
        <p:txBody>
          <a:bodyPr>
            <a:noAutofit/>
          </a:bodyPr>
          <a:lstStyle/>
          <a:p>
            <a:r>
              <a:rPr lang="fa-IR" sz="4000" dirty="0" smtClean="0"/>
              <a:t>سرعت ارائه را یکنواخت، آرام و متناسب با جلسه تنظیم کنید</a:t>
            </a:r>
            <a:endParaRPr lang="en-US" sz="4000" dirty="0"/>
          </a:p>
        </p:txBody>
      </p:sp>
      <p:pic>
        <p:nvPicPr>
          <p:cNvPr id="10242" name="Picture 2" descr="http://meganadelala.files.wordpress.com/2012/10/shutter-speed-example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64933"/>
            <a:ext cx="9144000" cy="3793067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http://blogs.nicholas.duke.edu/christinestearoom/files/2013/01/cry-62326_64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066800" y="274638"/>
            <a:ext cx="8229600" cy="1143000"/>
          </a:xfrm>
        </p:spPr>
        <p:txBody>
          <a:bodyPr/>
          <a:lstStyle/>
          <a:p>
            <a:r>
              <a:rPr lang="fa-IR" dirty="0" smtClean="0">
                <a:solidFill>
                  <a:srgbClr val="FFFF00"/>
                </a:solidFill>
              </a:rPr>
              <a:t>بی‌قراری نکنید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هرگز جک نگویید، هرگز</a:t>
            </a:r>
            <a:endParaRPr lang="en-US" dirty="0"/>
          </a:p>
        </p:txBody>
      </p:sp>
      <p:pic>
        <p:nvPicPr>
          <p:cNvPr id="8194" name="Picture 2" descr="http://www.reactionface.info/sites/default/files/imagecache/Node_Page/images/131056498733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38400" y="1889834"/>
            <a:ext cx="4724400" cy="496816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قابل اعتماد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Picture 2" descr="http://www.bigpicturetraining.co.uk/uploads/2/3/6/1/23617492/2555799_ori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0" y="274638"/>
            <a:ext cx="8229600" cy="1143000"/>
          </a:xfrm>
        </p:spPr>
        <p:txBody>
          <a:bodyPr/>
          <a:lstStyle/>
          <a:p>
            <a:r>
              <a:rPr lang="fa-IR" dirty="0" smtClean="0">
                <a:solidFill>
                  <a:schemeClr val="bg1"/>
                </a:solidFill>
              </a:rPr>
              <a:t>سعی نکنید متحیرالعقول باشید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www.sliderocket.com/_media/blog_handou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3716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sz="5400" dirty="0" smtClean="0"/>
              <a:t>Handout</a:t>
            </a:r>
            <a:r>
              <a:rPr lang="fa-IR" sz="5400" dirty="0" smtClean="0"/>
              <a:t> بدهید</a:t>
            </a:r>
            <a:endParaRPr lang="en-US" sz="54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از کنترل از راه دور استفاده کنید</a:t>
            </a:r>
            <a:endParaRPr lang="en-US" dirty="0"/>
          </a:p>
        </p:txBody>
      </p:sp>
      <p:pic>
        <p:nvPicPr>
          <p:cNvPr id="13314" name="Picture 2" descr="http://gadgetsin.com/uploads/2012/05/satechi_bt_media_remote_control_for_ios_devices_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1143000"/>
            <a:ext cx="57150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ttp://pic.dhe.ibm.com/infocenter/tivihelp/v3r1/topic/com.ibm.tivoli.tpm.osdimg.doc_7.1.1.12/images/bluescreen7B.GIF"/>
          <p:cNvPicPr>
            <a:picLocks noChangeAspect="1" noChangeArrowheads="1"/>
          </p:cNvPicPr>
          <p:nvPr/>
        </p:nvPicPr>
        <p:blipFill>
          <a:blip r:embed="rId2" cstate="print"/>
          <a:srcRect t="72464"/>
          <a:stretch>
            <a:fillRect/>
          </a:stretch>
        </p:blipFill>
        <p:spPr bwMode="auto">
          <a:xfrm>
            <a:off x="0" y="5257800"/>
            <a:ext cx="9144000" cy="1600200"/>
          </a:xfrm>
          <a:prstGeom prst="rect">
            <a:avLst/>
          </a:prstGeom>
          <a:noFill/>
        </p:spPr>
      </p:pic>
      <p:pic>
        <p:nvPicPr>
          <p:cNvPr id="12294" name="Picture 6" descr="http://pic.dhe.ibm.com/infocenter/tivihelp/v3r1/topic/com.ibm.tivoli.tpm.osdimg.doc_7.1.1.12/images/bluescreen7B.G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52578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0"/>
            <a:ext cx="8229600" cy="1143000"/>
          </a:xfrm>
        </p:spPr>
        <p:txBody>
          <a:bodyPr>
            <a:normAutofit/>
          </a:bodyPr>
          <a:lstStyle/>
          <a:p>
            <a:r>
              <a:rPr lang="fa-IR" dirty="0" smtClean="0">
                <a:solidFill>
                  <a:srgbClr val="FFFF00"/>
                </a:solidFill>
              </a:rPr>
              <a:t>هرگز یک دموی زنده اجرا نکنید</a:t>
            </a:r>
            <a:endParaRPr lang="en-US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www.victorialabalme.com/communication_and_presentation_skills/wp-content/uploads/2012/08/Bad-Visual-Example-24point0.com_.jpg"/>
          <p:cNvPicPr>
            <a:picLocks noChangeAspect="1" noChangeArrowheads="1"/>
          </p:cNvPicPr>
          <p:nvPr/>
        </p:nvPicPr>
        <p:blipFill>
          <a:blip r:embed="rId2" cstate="print"/>
          <a:srcRect b="8966"/>
          <a:stretch>
            <a:fillRect/>
          </a:stretch>
        </p:blipFill>
        <p:spPr bwMode="auto">
          <a:xfrm>
            <a:off x="0" y="0"/>
            <a:ext cx="9144000" cy="536448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191000"/>
            <a:ext cx="8229600" cy="1143000"/>
          </a:xfrm>
        </p:spPr>
        <p:txBody>
          <a:bodyPr>
            <a:normAutofit/>
          </a:bodyPr>
          <a:lstStyle/>
          <a:p>
            <a:r>
              <a:rPr lang="fa-IR" dirty="0" smtClean="0"/>
              <a:t>از روی اسلاید نخوانید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86400" y="274638"/>
            <a:ext cx="3200400" cy="2620962"/>
          </a:xfrm>
        </p:spPr>
        <p:txBody>
          <a:bodyPr>
            <a:normAutofit/>
          </a:bodyPr>
          <a:lstStyle/>
          <a:p>
            <a:r>
              <a:rPr lang="fa-IR" dirty="0" smtClean="0"/>
              <a:t>از روی متن نخوانید</a:t>
            </a:r>
            <a:endParaRPr lang="en-US" dirty="0"/>
          </a:p>
        </p:txBody>
      </p:sp>
      <p:pic>
        <p:nvPicPr>
          <p:cNvPr id="7170" name="Picture 2" descr="http://wwwdelivery.superstock.com/WI/223/255/PreviewComp/SuperStock_255-3699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5368834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Picture 2" descr="http://2.bp.blogspot.com/-mWuYpJBNUVg/UzBQfM0hzDI/AAAAAAAAACc/RdIV-JMSBpw/s1600/465202175.jpg"/>
          <p:cNvPicPr>
            <a:picLocks noChangeAspect="1" noChangeArrowheads="1"/>
          </p:cNvPicPr>
          <p:nvPr/>
        </p:nvPicPr>
        <p:blipFill>
          <a:blip r:embed="rId2" cstate="print"/>
          <a:srcRect l="1777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a-IR" dirty="0" smtClean="0"/>
              <a:t>آنها را فراموش کنید</a:t>
            </a:r>
            <a:br>
              <a:rPr lang="fa-IR" dirty="0" smtClean="0"/>
            </a:br>
            <a:r>
              <a:rPr lang="fa-IR" dirty="0" smtClean="0"/>
              <a:t>سعی کنید بهترین باشید</a:t>
            </a:r>
            <a:endParaRPr 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Picture 2" descr="http://www.watt-works.co.uk/wp-content/uploads/2010/05/Presenting-Skills-Course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447800" y="152400"/>
            <a:ext cx="8229600" cy="1143000"/>
          </a:xfrm>
        </p:spPr>
        <p:txBody>
          <a:bodyPr/>
          <a:lstStyle/>
          <a:p>
            <a:r>
              <a:rPr lang="fa-IR" dirty="0" smtClean="0">
                <a:solidFill>
                  <a:schemeClr val="bg1"/>
                </a:solidFill>
              </a:rPr>
              <a:t>آماده پاسخگویی باشید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0354" name="Picture 2" descr="http://www.langevin.com/wp-content/uploads/2013/04/presentation-skills.jpg"/>
          <p:cNvPicPr>
            <a:picLocks noChangeAspect="1" noChangeArrowheads="1"/>
          </p:cNvPicPr>
          <p:nvPr/>
        </p:nvPicPr>
        <p:blipFill>
          <a:blip r:embed="rId2" cstate="print"/>
          <a:srcRect b="323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 descr="http://gofutureshr.com/wp/wp-content/uploads/2013/08/resources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150" y="0"/>
            <a:ext cx="915315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1143000"/>
          </a:xfrm>
        </p:spPr>
        <p:txBody>
          <a:bodyPr>
            <a:normAutofit/>
          </a:bodyPr>
          <a:lstStyle/>
          <a:p>
            <a:r>
              <a:rPr lang="fa-IR" sz="3200" dirty="0" smtClean="0"/>
              <a:t>منابع برخی از مطالب</a:t>
            </a:r>
            <a:endParaRPr lang="en-US" sz="3200" dirty="0"/>
          </a:p>
        </p:txBody>
      </p:sp>
      <p:sp>
        <p:nvSpPr>
          <p:cNvPr id="5" name="Rectangle 4"/>
          <p:cNvSpPr/>
          <p:nvPr/>
        </p:nvSpPr>
        <p:spPr>
          <a:xfrm>
            <a:off x="457200" y="1143000"/>
            <a:ext cx="46482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Kawasaki, G. (2004). </a:t>
            </a:r>
            <a:r>
              <a:rPr lang="en-US" sz="1400" i="1" dirty="0" smtClean="0"/>
              <a:t>The Art of the Start: The Time-Tested, Battle-Hardened Guide for Anyone Starting Anything</a:t>
            </a:r>
            <a:r>
              <a:rPr lang="en-US" sz="1400" dirty="0" smtClean="0"/>
              <a:t>. Toronto: Penguin Canada.</a:t>
            </a:r>
            <a:endParaRPr lang="fa-IR" sz="1400" dirty="0" smtClean="0"/>
          </a:p>
          <a:p>
            <a:r>
              <a:rPr lang="en-US" sz="1400" dirty="0" smtClean="0"/>
              <a:t>Kawasaki, G. (2008). </a:t>
            </a:r>
            <a:r>
              <a:rPr lang="en-US" sz="1400" i="1" dirty="0" smtClean="0"/>
              <a:t>Reality Check: The Irreverent Guide to Outsmarting, Outmanaging, and Outmarketing Your Competition</a:t>
            </a:r>
            <a:r>
              <a:rPr lang="en-US" sz="1400" dirty="0" smtClean="0"/>
              <a:t>. Toronto: Penguin Canada.</a:t>
            </a:r>
            <a:endParaRPr lang="fa-IR" sz="1400" dirty="0" smtClean="0"/>
          </a:p>
          <a:p>
            <a:r>
              <a:rPr lang="en-US" sz="1400" dirty="0" smtClean="0"/>
              <a:t>www.marsdd.com</a:t>
            </a:r>
            <a:endParaRPr lang="fa-IR" sz="1400" dirty="0" smtClean="0"/>
          </a:p>
          <a:p>
            <a:r>
              <a:rPr lang="en-US" sz="1400" dirty="0" smtClean="0"/>
              <a:t>www.garage.com</a:t>
            </a:r>
            <a:endParaRPr lang="fa-IR" sz="1400" dirty="0" smtClean="0"/>
          </a:p>
          <a:p>
            <a:r>
              <a:rPr lang="en-US" sz="1400" dirty="0" smtClean="0">
                <a:latin typeface="Bookman Old Style"/>
                <a:cs typeface="Bookman Old Style"/>
              </a:rPr>
              <a:t>www.iamshiv.com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اشتیاق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17" t="14166" r="15624" b="10000"/>
          <a:stretch>
            <a:fillRect/>
          </a:stretch>
        </p:blipFill>
        <p:spPr bwMode="auto">
          <a:xfrm>
            <a:off x="0" y="998113"/>
            <a:ext cx="9144000" cy="585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144000" cy="1071546"/>
          </a:xfrm>
          <a:prstGeom prst="rect">
            <a:avLst/>
          </a:prstGeom>
          <a:solidFill>
            <a:srgbClr val="FF0000"/>
          </a:solidFill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914400" rtl="1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+mj-lt"/>
                <a:ea typeface="+mj-ea"/>
                <a:cs typeface="12   Yagut_shsmrt" pitchFamily="2" charset="-78"/>
              </a:rPr>
              <a:t>www.mnasseri.ir</a:t>
            </a:r>
            <a:endParaRPr kumimoji="0" lang="en-US" sz="138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+mj-lt"/>
              <a:ea typeface="+mj-ea"/>
              <a:cs typeface="12   Yagut_shsmrt" pitchFamily="2" charset="-78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DBEAB4-F2AB-4B0C-9AD1-49080ED9CDA8}" type="slidenum">
              <a:rPr lang="en-US" smtClean="0"/>
              <a:pPr/>
              <a:t>70</a:t>
            </a:fld>
            <a:endParaRPr lang="en-US"/>
          </a:p>
        </p:txBody>
      </p:sp>
    </p:spTree>
  </p:cSld>
  <p:clrMapOvr>
    <a:masterClrMapping/>
  </p:clrMapOvr>
  <p:transition advClick="0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تجربه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8" name="Picture 4" descr="http://ruidelgado.com/wp-content/uploads/2014/01/Nail-Your-Startup-Pitch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419600"/>
            <a:ext cx="4572000" cy="1143000"/>
          </a:xfrm>
        </p:spPr>
        <p:txBody>
          <a:bodyPr>
            <a:normAutofit/>
          </a:bodyPr>
          <a:lstStyle/>
          <a:p>
            <a:r>
              <a:rPr lang="fa-IR" sz="6000" dirty="0" smtClean="0">
                <a:solidFill>
                  <a:schemeClr val="bg1"/>
                </a:solidFill>
              </a:rPr>
              <a:t>باید نشان دهید</a:t>
            </a:r>
            <a:endParaRPr 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3400" y="1295400"/>
            <a:ext cx="3352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Dast Nevis" pitchFamily="66" charset="-78"/>
              </a:rPr>
              <a:t>دانش</a:t>
            </a:r>
            <a:endParaRPr lang="en-US" sz="6000" dirty="0">
              <a:solidFill>
                <a:srgbClr val="FFFF00"/>
              </a:solidFill>
              <a:cs typeface="Dast Nevis" pitchFamily="66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</TotalTime>
  <Words>549</Words>
  <Application>Microsoft Office PowerPoint</Application>
  <PresentationFormat>On-screen Show (4:3)</PresentationFormat>
  <Paragraphs>144</Paragraphs>
  <Slides>70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1" baseType="lpstr">
      <vt:lpstr>Office Theme</vt:lpstr>
      <vt:lpstr>زندگی یک کارآفرین، یعنی ارائه</vt:lpstr>
      <vt:lpstr>برای یک کارآفرین زندگی یک ارائه است</vt:lpstr>
      <vt:lpstr>انواع سرمایه‌گذاران</vt:lpstr>
      <vt:lpstr>طیف سرمایه‌گذاری</vt:lpstr>
      <vt:lpstr>شما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باید نشان دهید</vt:lpstr>
      <vt:lpstr>محتوی اسلایدها ارائه</vt:lpstr>
      <vt:lpstr>محتوی اسلایدها ارائه</vt:lpstr>
      <vt:lpstr>گزارش ندهید، روایت کنید</vt:lpstr>
      <vt:lpstr>Slide 20</vt:lpstr>
      <vt:lpstr>Slide 21</vt:lpstr>
      <vt:lpstr>Slide 22</vt:lpstr>
      <vt:lpstr>دروغ نگویید</vt:lpstr>
      <vt:lpstr>دروغ نگویید</vt:lpstr>
      <vt:lpstr>دروغ نگویید</vt:lpstr>
      <vt:lpstr>دروغ نگویید</vt:lpstr>
      <vt:lpstr>دروغ نگویید</vt:lpstr>
      <vt:lpstr>دروغ نگویید</vt:lpstr>
      <vt:lpstr>دروغ نگویید</vt:lpstr>
      <vt:lpstr>دروغ نگویید</vt:lpstr>
      <vt:lpstr>دروغ نگویید</vt:lpstr>
      <vt:lpstr>محتوی اسلایدها ارائه</vt:lpstr>
      <vt:lpstr>  قانون طلایی ارائه</vt:lpstr>
      <vt:lpstr>بد: جمله‌های بولتی طولانی</vt:lpstr>
      <vt:lpstr>خوب: نکات بولتی کوتاه</vt:lpstr>
      <vt:lpstr>بهتر: فقط عنوان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محتوی اسلایدها ارائه</vt:lpstr>
      <vt:lpstr>تجهیزات و تدارکات مورد نیاز را بررسی کنید</vt:lpstr>
      <vt:lpstr>سرعت ارائه را یکنواخت، آرام و متناسب با جلسه تنظیم کنید</vt:lpstr>
      <vt:lpstr>بی‌قراری نکنید</vt:lpstr>
      <vt:lpstr>هرگز جک نگویید، هرگز</vt:lpstr>
      <vt:lpstr>سعی نکنید متحیرالعقول باشید</vt:lpstr>
      <vt:lpstr>Handout بدهید</vt:lpstr>
      <vt:lpstr>از کنترل از راه دور استفاده کنید</vt:lpstr>
      <vt:lpstr>هرگز یک دموی زنده اجرا نکنید</vt:lpstr>
      <vt:lpstr>از روی اسلاید نخوانید</vt:lpstr>
      <vt:lpstr>از روی متن نخوانید</vt:lpstr>
      <vt:lpstr>آنها را فراموش کنید سعی کنید بهترین باشید</vt:lpstr>
      <vt:lpstr>آماده پاسخگویی باشید</vt:lpstr>
      <vt:lpstr>Slide 68</vt:lpstr>
      <vt:lpstr>منابع برخی از مطالب</vt:lpstr>
      <vt:lpstr>Slide 70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چگونه یک ارائه کوتاه برای جذب سرمایه‌گذار درست کنیم؟</dc:title>
  <dc:creator>mahdi</dc:creator>
  <cp:lastModifiedBy>mahdi</cp:lastModifiedBy>
  <cp:revision>30</cp:revision>
  <dcterms:created xsi:type="dcterms:W3CDTF">2014-05-02T13:48:33Z</dcterms:created>
  <dcterms:modified xsi:type="dcterms:W3CDTF">2014-05-18T06:13:27Z</dcterms:modified>
</cp:coreProperties>
</file>